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
  </p:notesMasterIdLst>
  <p:handoutMasterIdLst>
    <p:handoutMasterId r:id="rId9"/>
  </p:handoutMasterIdLst>
  <p:sldIdLst>
    <p:sldId id="293" r:id="rId2"/>
    <p:sldId id="259" r:id="rId3"/>
    <p:sldId id="294" r:id="rId4"/>
    <p:sldId id="321" r:id="rId5"/>
    <p:sldId id="296" r:id="rId6"/>
    <p:sldId id="297" r:id="rId7"/>
  </p:sldIdLst>
  <p:sldSz cx="9144000" cy="6858000" type="screen4x3"/>
  <p:notesSz cx="6858000" cy="9144000"/>
  <p:embeddedFontLst>
    <p:embeddedFont>
      <p:font typeface="굴림체" panose="020B0609000101010101" pitchFamily="49" charset="-127"/>
      <p:regular r:id="rId10"/>
    </p:embeddedFont>
    <p:embeddedFont>
      <p:font typeface="맑은 고딕" panose="020B0503020000020004" pitchFamily="34" charset="-127"/>
      <p:regular r:id="rId11"/>
      <p:bold r:id="rId12"/>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820C"/>
    <a:srgbClr val="235861"/>
    <a:srgbClr val="235B62"/>
    <a:srgbClr val="F0820B"/>
    <a:srgbClr val="F88C11"/>
    <a:srgbClr val="1E565F"/>
    <a:srgbClr val="96BA32"/>
    <a:srgbClr val="6AA8C2"/>
    <a:srgbClr val="3A768E"/>
    <a:srgbClr val="4A96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40" autoAdjust="0"/>
    <p:restoredTop sz="96395" autoAdjust="0"/>
  </p:normalViewPr>
  <p:slideViewPr>
    <p:cSldViewPr>
      <p:cViewPr varScale="1">
        <p:scale>
          <a:sx n="59" d="100"/>
          <a:sy n="59" d="100"/>
        </p:scale>
        <p:origin x="1712"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85" d="100"/>
          <a:sy n="85" d="100"/>
        </p:scale>
        <p:origin x="2514"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2024-06-08</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2024-06-08</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4219955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27892291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2024-06-08</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3995936" y="620688"/>
            <a:ext cx="4968552" cy="1800200"/>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rgbClr val="1E565F"/>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2024-06-08</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2024-06-08</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2" name="제목 1"/>
          <p:cNvSpPr>
            <a:spLocks noGrp="1"/>
          </p:cNvSpPr>
          <p:nvPr>
            <p:ph type="title"/>
          </p:nvPr>
        </p:nvSpPr>
        <p:spPr>
          <a:xfrm>
            <a:off x="179512" y="4639"/>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2024-06-08</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268760"/>
            <a:ext cx="8402525" cy="5097710"/>
          </a:xfrm>
        </p:spPr>
        <p:txBody>
          <a:bodyPr>
            <a:normAutofit/>
          </a:bodyPr>
          <a:lstStyle>
            <a:lvl1pPr algn="l">
              <a:buNone/>
              <a:defRPr sz="1600" i="1" baseline="0">
                <a:solidFill>
                  <a:schemeClr val="bg1">
                    <a:lumMod val="50000"/>
                  </a:schemeClr>
                </a:solidFill>
                <a:latin typeface="+mj-lt"/>
                <a:ea typeface="맑은 고딕" pitchFamily="50" charset="-127"/>
              </a:defRPr>
            </a:lvl1pPr>
            <a:lvl2pPr algn="l">
              <a:buNone/>
              <a:defRPr sz="1600" i="1" baseline="0">
                <a:solidFill>
                  <a:schemeClr val="bg1">
                    <a:lumMod val="50000"/>
                  </a:schemeClr>
                </a:solidFill>
                <a:latin typeface="+mj-lt"/>
                <a:ea typeface="맑은 고딕" pitchFamily="50" charset="-127"/>
              </a:defRPr>
            </a:lvl2pPr>
            <a:lvl3pPr algn="l">
              <a:buNone/>
              <a:defRPr sz="1600" i="1" baseline="0">
                <a:solidFill>
                  <a:schemeClr val="bg1">
                    <a:lumMod val="50000"/>
                  </a:schemeClr>
                </a:solidFill>
                <a:latin typeface="+mj-lt"/>
                <a:ea typeface="맑은 고딕" pitchFamily="50" charset="-127"/>
              </a:defRPr>
            </a:lvl3pPr>
            <a:lvl4pPr algn="l">
              <a:buNone/>
              <a:defRPr sz="1600" i="1" baseline="0">
                <a:solidFill>
                  <a:schemeClr val="bg1">
                    <a:lumMod val="50000"/>
                  </a:schemeClr>
                </a:solidFill>
                <a:latin typeface="+mj-lt"/>
                <a:ea typeface="맑은 고딕" pitchFamily="50" charset="-127"/>
              </a:defRPr>
            </a:lvl4pPr>
            <a:lvl5pPr algn="l">
              <a:buNone/>
              <a:defRPr sz="1600" i="1" baseline="0">
                <a:solidFill>
                  <a:schemeClr val="bg1">
                    <a:lumMod val="50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2024-06-08</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268760"/>
            <a:ext cx="8402525" cy="5097710"/>
          </a:xfrm>
        </p:spPr>
        <p:txBody>
          <a:bodyPr>
            <a:normAutofit/>
          </a:bodyPr>
          <a:lstStyle>
            <a:lvl1pPr algn="l">
              <a:buNone/>
              <a:defRPr sz="1600" i="1" baseline="0">
                <a:solidFill>
                  <a:schemeClr val="bg1">
                    <a:lumMod val="50000"/>
                  </a:schemeClr>
                </a:solidFill>
                <a:latin typeface="+mj-lt"/>
                <a:ea typeface="맑은 고딕" pitchFamily="50" charset="-127"/>
              </a:defRPr>
            </a:lvl1pPr>
            <a:lvl2pPr algn="l">
              <a:buNone/>
              <a:defRPr sz="1600" i="1" baseline="0">
                <a:solidFill>
                  <a:schemeClr val="bg1">
                    <a:lumMod val="50000"/>
                  </a:schemeClr>
                </a:solidFill>
                <a:latin typeface="+mj-lt"/>
                <a:ea typeface="맑은 고딕" pitchFamily="50" charset="-127"/>
              </a:defRPr>
            </a:lvl2pPr>
            <a:lvl3pPr algn="l">
              <a:buNone/>
              <a:defRPr sz="1600" i="1" baseline="0">
                <a:solidFill>
                  <a:schemeClr val="bg1">
                    <a:lumMod val="50000"/>
                  </a:schemeClr>
                </a:solidFill>
                <a:latin typeface="+mj-lt"/>
                <a:ea typeface="맑은 고딕" pitchFamily="50" charset="-127"/>
              </a:defRPr>
            </a:lvl3pPr>
            <a:lvl4pPr algn="l">
              <a:buNone/>
              <a:defRPr sz="1600" i="1" baseline="0">
                <a:solidFill>
                  <a:schemeClr val="bg1">
                    <a:lumMod val="50000"/>
                  </a:schemeClr>
                </a:solidFill>
                <a:latin typeface="+mj-lt"/>
                <a:ea typeface="맑은 고딕" pitchFamily="50" charset="-127"/>
              </a:defRPr>
            </a:lvl4pPr>
            <a:lvl5pPr algn="l">
              <a:buNone/>
              <a:defRPr sz="1600" i="1" baseline="0">
                <a:solidFill>
                  <a:schemeClr val="bg1">
                    <a:lumMod val="50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9" name="제목 1"/>
          <p:cNvSpPr>
            <a:spLocks noGrp="1"/>
          </p:cNvSpPr>
          <p:nvPr>
            <p:ph type="title"/>
          </p:nvPr>
        </p:nvSpPr>
        <p:spPr>
          <a:xfrm>
            <a:off x="179512" y="4639"/>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3" name="날짜 개체 틀 2"/>
          <p:cNvSpPr>
            <a:spLocks noGrp="1"/>
          </p:cNvSpPr>
          <p:nvPr>
            <p:ph type="dt" sz="half" idx="10"/>
          </p:nvPr>
        </p:nvSpPr>
        <p:spPr/>
        <p:txBody>
          <a:bodyPr/>
          <a:lstStyle>
            <a:lvl1pPr>
              <a:defRPr>
                <a:solidFill>
                  <a:schemeClr val="bg1">
                    <a:lumMod val="50000"/>
                  </a:schemeClr>
                </a:solidFill>
              </a:defRPr>
            </a:lvl1pPr>
          </a:lstStyle>
          <a:p>
            <a:fld id="{ED3D6733-6F27-4404-AB51-585418F146E5}" type="datetimeFigureOut">
              <a:rPr lang="ko-KR" altLang="en-US" smtClean="0"/>
              <a:pPr/>
              <a:t>2024-06-08</a:t>
            </a:fld>
            <a:endParaRPr lang="ko-KR" altLang="en-US"/>
          </a:p>
        </p:txBody>
      </p:sp>
      <p:sp>
        <p:nvSpPr>
          <p:cNvPr id="4" name="바닥글 개체 틀 3"/>
          <p:cNvSpPr>
            <a:spLocks noGrp="1"/>
          </p:cNvSpPr>
          <p:nvPr>
            <p:ph type="ftr" sz="quarter" idx="11"/>
          </p:nvPr>
        </p:nvSpPr>
        <p:spPr/>
        <p:txBody>
          <a:bodyPr/>
          <a:lstStyle>
            <a:lvl1pPr>
              <a:defRPr>
                <a:solidFill>
                  <a:schemeClr val="bg1">
                    <a:lumMod val="50000"/>
                  </a:schemeClr>
                </a:solidFill>
              </a:defRPr>
            </a:lvl1pPr>
          </a:lstStyle>
          <a:p>
            <a:endParaRPr lang="ko-KR" altLang="en-US"/>
          </a:p>
        </p:txBody>
      </p:sp>
      <p:sp>
        <p:nvSpPr>
          <p:cNvPr id="5" name="슬라이드 번호 개체 틀 4"/>
          <p:cNvSpPr>
            <a:spLocks noGrp="1"/>
          </p:cNvSpPr>
          <p:nvPr>
            <p:ph type="sldNum" sz="quarter" idx="12"/>
          </p:nvPr>
        </p:nvSpPr>
        <p:spPr/>
        <p:txBody>
          <a:bodyPr/>
          <a:lstStyle>
            <a:lvl1pPr>
              <a:defRPr>
                <a:solidFill>
                  <a:schemeClr val="bg1">
                    <a:lumMod val="50000"/>
                  </a:schemeClr>
                </a:solidFill>
              </a:defRPr>
            </a:lvl1p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2991231" y="1714434"/>
            <a:ext cx="5832648" cy="1354526"/>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rgbClr val="235861"/>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2024-06-08</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p:txBody>
          <a:bodyPr/>
          <a:lstStyle/>
          <a:p>
            <a:r>
              <a:rPr lang="en-IN" dirty="0"/>
              <a:t>Healthcare Data Analysis Project</a:t>
            </a:r>
            <a:endParaRPr lang="ko-KR" altLang="en-US" b="1" dirty="0"/>
          </a:p>
        </p:txBody>
      </p:sp>
      <p:sp>
        <p:nvSpPr>
          <p:cNvPr id="18" name="직사각형 17"/>
          <p:cNvSpPr/>
          <p:nvPr/>
        </p:nvSpPr>
        <p:spPr>
          <a:xfrm>
            <a:off x="3991551" y="2276872"/>
            <a:ext cx="3676793" cy="4001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2000" dirty="0">
                <a:solidFill>
                  <a:schemeClr val="bg1">
                    <a:lumMod val="65000"/>
                  </a:schemeClr>
                </a:solidFill>
                <a:latin typeface="+mj-lt"/>
                <a:ea typeface="맑은 고딕" pitchFamily="50" charset="-127"/>
                <a:cs typeface="굴림" pitchFamily="50" charset="-127"/>
              </a:rPr>
              <a:t>BY-BASUDEV PAL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rot="1520150">
            <a:off x="5190599" y="4166275"/>
            <a:ext cx="2629784" cy="553998"/>
          </a:xfrm>
          <a:prstGeom prst="rect">
            <a:avLst/>
          </a:prstGeom>
          <a:noFill/>
        </p:spPr>
        <p:txBody>
          <a:bodyPr wrap="square" rtlCol="0" anchor="ctr">
            <a:spAutoFit/>
          </a:bodyPr>
          <a:lstStyle/>
          <a:p>
            <a:pPr algn="r"/>
            <a:r>
              <a:rPr lang="en-IN" altLang="ko-KR" sz="3000" b="1" dirty="0">
                <a:solidFill>
                  <a:schemeClr val="bg1"/>
                </a:solidFill>
                <a:effectLst>
                  <a:outerShdw blurRad="76200" algn="ctr" rotWithShape="0">
                    <a:prstClr val="black">
                      <a:alpha val="0"/>
                    </a:prstClr>
                  </a:outerShdw>
                </a:effectLst>
                <a:latin typeface="+mj-lt"/>
                <a:ea typeface="맑은 고딕" pitchFamily="50" charset="-127"/>
              </a:rPr>
              <a:t>Requirements</a:t>
            </a:r>
            <a:endParaRPr lang="ko-KR" altLang="en-US" sz="3000" b="1" dirty="0">
              <a:solidFill>
                <a:schemeClr val="bg1"/>
              </a:solidFill>
              <a:effectLst>
                <a:outerShdw blurRad="76200" algn="ctr" rotWithShape="0">
                  <a:prstClr val="black">
                    <a:alpha val="0"/>
                  </a:prstClr>
                </a:outerShdw>
              </a:effectLst>
              <a:latin typeface="+mj-lt"/>
              <a:ea typeface="맑은 고딕" pitchFamily="50" charset="-127"/>
            </a:endParaRPr>
          </a:p>
        </p:txBody>
      </p:sp>
      <p:grpSp>
        <p:nvGrpSpPr>
          <p:cNvPr id="2" name="그룹 1">
            <a:extLst>
              <a:ext uri="{FF2B5EF4-FFF2-40B4-BE49-F238E27FC236}">
                <a16:creationId xmlns:a16="http://schemas.microsoft.com/office/drawing/2014/main" id="{4A37CA80-10C4-4954-8ED7-64719CE1A885}"/>
              </a:ext>
            </a:extLst>
          </p:cNvPr>
          <p:cNvGrpSpPr/>
          <p:nvPr/>
        </p:nvGrpSpPr>
        <p:grpSpPr>
          <a:xfrm>
            <a:off x="655092" y="1295412"/>
            <a:ext cx="2495362" cy="841806"/>
            <a:chOff x="655092" y="1174065"/>
            <a:chExt cx="2495362" cy="652769"/>
          </a:xfrm>
        </p:grpSpPr>
        <p:sp>
          <p:nvSpPr>
            <p:cNvPr id="18" name="Text Box 5"/>
            <p:cNvSpPr txBox="1">
              <a:spLocks noChangeArrowheads="1"/>
            </p:cNvSpPr>
            <p:nvPr/>
          </p:nvSpPr>
          <p:spPr bwMode="auto">
            <a:xfrm>
              <a:off x="1203344" y="1182447"/>
              <a:ext cx="1947110" cy="64438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pPr algn="ctr"/>
              <a:r>
                <a:rPr lang="en-US" altLang="ko-KR" sz="1600" b="1" dirty="0">
                  <a:ln w="3175">
                    <a:noFill/>
                  </a:ln>
                  <a:latin typeface="+mj-lt"/>
                  <a:ea typeface="맑은 고딕" pitchFamily="50" charset="-127"/>
                </a:rPr>
                <a:t>Patient information</a:t>
              </a:r>
            </a:p>
            <a:p>
              <a:pPr algn="ctr"/>
              <a:r>
                <a:rPr lang="en-US" altLang="ko-KR" sz="1600" b="1" dirty="0">
                  <a:ln w="3175">
                    <a:noFill/>
                  </a:ln>
                  <a:latin typeface="+mj-lt"/>
                  <a:ea typeface="맑은 고딕" pitchFamily="50" charset="-127"/>
                </a:rPr>
                <a:t>     according to </a:t>
              </a:r>
              <a:r>
                <a:rPr lang="en-US" altLang="ko-KR" sz="1600" b="1" dirty="0" err="1">
                  <a:ln w="3175">
                    <a:noFill/>
                  </a:ln>
                  <a:latin typeface="+mj-lt"/>
                  <a:ea typeface="맑은 고딕" pitchFamily="50" charset="-127"/>
                </a:rPr>
                <a:t>Patient_id</a:t>
              </a:r>
              <a:endParaRPr lang="en-US" altLang="ko-KR" sz="1600" b="1" dirty="0">
                <a:ln w="3175">
                  <a:noFill/>
                </a:ln>
                <a:latin typeface="+mj-lt"/>
                <a:ea typeface="맑은 고딕" pitchFamily="50" charset="-127"/>
              </a:endParaRPr>
            </a:p>
          </p:txBody>
        </p:sp>
        <p:sp>
          <p:nvSpPr>
            <p:cNvPr id="53" name="타원 52"/>
            <p:cNvSpPr/>
            <p:nvPr/>
          </p:nvSpPr>
          <p:spPr>
            <a:xfrm>
              <a:off x="655092" y="1174065"/>
              <a:ext cx="576064" cy="576064"/>
            </a:xfrm>
            <a:prstGeom prst="ellipse">
              <a:avLst/>
            </a:prstGeom>
            <a:noFill/>
            <a:ln w="28575">
              <a:solidFill>
                <a:srgbClr val="F182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b="1">
                <a:latin typeface="+mj-lt"/>
                <a:ea typeface="맑은 고딕" pitchFamily="50" charset="-127"/>
              </a:endParaRPr>
            </a:p>
          </p:txBody>
        </p:sp>
        <p:sp>
          <p:nvSpPr>
            <p:cNvPr id="54" name="TextBox 13"/>
            <p:cNvSpPr txBox="1">
              <a:spLocks noChangeArrowheads="1"/>
            </p:cNvSpPr>
            <p:nvPr/>
          </p:nvSpPr>
          <p:spPr bwMode="auto">
            <a:xfrm>
              <a:off x="688888" y="1223570"/>
              <a:ext cx="508473" cy="477054"/>
            </a:xfrm>
            <a:prstGeom prst="rect">
              <a:avLst/>
            </a:prstGeom>
            <a:noFill/>
            <a:ln w="9525">
              <a:noFill/>
              <a:miter lim="800000"/>
              <a:headEnd/>
              <a:tailEnd/>
            </a:ln>
          </p:spPr>
          <p:txBody>
            <a:bodyPr wrap="none">
              <a:spAutoFit/>
            </a:bodyPr>
            <a:lstStyle/>
            <a:p>
              <a:pPr algn="ctr"/>
              <a:r>
                <a:rPr lang="en-US" altLang="ko-KR" sz="2500" b="1" dirty="0">
                  <a:ln w="3175">
                    <a:noFill/>
                  </a:ln>
                  <a:solidFill>
                    <a:srgbClr val="F1820C"/>
                  </a:solidFill>
                  <a:latin typeface="+mj-lt"/>
                  <a:ea typeface="맑은 고딕" pitchFamily="50" charset="-127"/>
                </a:rPr>
                <a:t>01</a:t>
              </a:r>
              <a:endParaRPr lang="ko-KR" altLang="en-US" sz="2500" b="1" dirty="0">
                <a:ln w="3175">
                  <a:noFill/>
                </a:ln>
                <a:solidFill>
                  <a:srgbClr val="F1820C"/>
                </a:solidFill>
                <a:latin typeface="+mj-lt"/>
                <a:ea typeface="맑은 고딕" pitchFamily="50" charset="-127"/>
              </a:endParaRPr>
            </a:p>
          </p:txBody>
        </p:sp>
      </p:grpSp>
      <p:grpSp>
        <p:nvGrpSpPr>
          <p:cNvPr id="6" name="그룹 5">
            <a:extLst>
              <a:ext uri="{FF2B5EF4-FFF2-40B4-BE49-F238E27FC236}">
                <a16:creationId xmlns:a16="http://schemas.microsoft.com/office/drawing/2014/main" id="{0458BEEE-0672-4F81-9F5E-750434E2D722}"/>
              </a:ext>
            </a:extLst>
          </p:cNvPr>
          <p:cNvGrpSpPr/>
          <p:nvPr/>
        </p:nvGrpSpPr>
        <p:grpSpPr>
          <a:xfrm>
            <a:off x="655092" y="2404193"/>
            <a:ext cx="2385480" cy="682497"/>
            <a:chOff x="655092" y="2126502"/>
            <a:chExt cx="2385480" cy="576064"/>
          </a:xfrm>
        </p:grpSpPr>
        <p:sp>
          <p:nvSpPr>
            <p:cNvPr id="60" name="Text Box 5"/>
            <p:cNvSpPr txBox="1">
              <a:spLocks noChangeArrowheads="1"/>
            </p:cNvSpPr>
            <p:nvPr/>
          </p:nvSpPr>
          <p:spPr bwMode="auto">
            <a:xfrm>
              <a:off x="1231155" y="2268351"/>
              <a:ext cx="1809417" cy="28575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pPr algn="ctr"/>
              <a:r>
                <a:rPr lang="en-US" altLang="ko-KR" sz="1600" b="1" dirty="0">
                  <a:ln w="3175">
                    <a:noFill/>
                  </a:ln>
                  <a:latin typeface="+mj-lt"/>
                  <a:ea typeface="맑은 고딕" pitchFamily="50" charset="-127"/>
                </a:rPr>
                <a:t>Billing Information </a:t>
              </a:r>
            </a:p>
          </p:txBody>
        </p:sp>
        <p:sp>
          <p:nvSpPr>
            <p:cNvPr id="58" name="타원 57"/>
            <p:cNvSpPr/>
            <p:nvPr/>
          </p:nvSpPr>
          <p:spPr>
            <a:xfrm>
              <a:off x="655092" y="2126502"/>
              <a:ext cx="576064" cy="576064"/>
            </a:xfrm>
            <a:prstGeom prst="ellipse">
              <a:avLst/>
            </a:prstGeom>
            <a:noFill/>
            <a:ln w="28575">
              <a:solidFill>
                <a:srgbClr val="235B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b="1">
                <a:latin typeface="+mj-lt"/>
                <a:ea typeface="맑은 고딕" pitchFamily="50" charset="-127"/>
              </a:endParaRPr>
            </a:p>
          </p:txBody>
        </p:sp>
        <p:sp>
          <p:nvSpPr>
            <p:cNvPr id="59" name="TextBox 13"/>
            <p:cNvSpPr txBox="1">
              <a:spLocks noChangeArrowheads="1"/>
            </p:cNvSpPr>
            <p:nvPr/>
          </p:nvSpPr>
          <p:spPr bwMode="auto">
            <a:xfrm>
              <a:off x="688888" y="2176007"/>
              <a:ext cx="508473" cy="477054"/>
            </a:xfrm>
            <a:prstGeom prst="rect">
              <a:avLst/>
            </a:prstGeom>
            <a:noFill/>
            <a:ln w="9525">
              <a:noFill/>
              <a:miter lim="800000"/>
              <a:headEnd/>
              <a:tailEnd/>
            </a:ln>
          </p:spPr>
          <p:txBody>
            <a:bodyPr wrap="none">
              <a:spAutoFit/>
            </a:bodyPr>
            <a:lstStyle/>
            <a:p>
              <a:pPr algn="ctr"/>
              <a:r>
                <a:rPr lang="en-US" altLang="ko-KR" sz="2500" b="1" dirty="0">
                  <a:ln w="3175">
                    <a:noFill/>
                  </a:ln>
                  <a:solidFill>
                    <a:srgbClr val="235B62"/>
                  </a:solidFill>
                  <a:latin typeface="+mj-lt"/>
                  <a:ea typeface="맑은 고딕" pitchFamily="50" charset="-127"/>
                </a:rPr>
                <a:t>02</a:t>
              </a:r>
              <a:endParaRPr lang="ko-KR" altLang="en-US" sz="2500" b="1" dirty="0">
                <a:ln w="3175">
                  <a:noFill/>
                </a:ln>
                <a:solidFill>
                  <a:srgbClr val="235B62"/>
                </a:solidFill>
                <a:latin typeface="+mj-lt"/>
                <a:ea typeface="맑은 고딕" pitchFamily="50" charset="-127"/>
              </a:endParaRPr>
            </a:p>
          </p:txBody>
        </p:sp>
      </p:grpSp>
      <p:grpSp>
        <p:nvGrpSpPr>
          <p:cNvPr id="7" name="그룹 6">
            <a:extLst>
              <a:ext uri="{FF2B5EF4-FFF2-40B4-BE49-F238E27FC236}">
                <a16:creationId xmlns:a16="http://schemas.microsoft.com/office/drawing/2014/main" id="{CD629213-10D1-401E-9A4B-AF2BA94296A9}"/>
              </a:ext>
            </a:extLst>
          </p:cNvPr>
          <p:cNvGrpSpPr/>
          <p:nvPr/>
        </p:nvGrpSpPr>
        <p:grpSpPr>
          <a:xfrm>
            <a:off x="655092" y="3385421"/>
            <a:ext cx="2385480" cy="742032"/>
            <a:chOff x="655092" y="3078939"/>
            <a:chExt cx="2385480" cy="664350"/>
          </a:xfrm>
        </p:grpSpPr>
        <p:sp>
          <p:nvSpPr>
            <p:cNvPr id="67" name="Text Box 5"/>
            <p:cNvSpPr txBox="1">
              <a:spLocks noChangeArrowheads="1"/>
            </p:cNvSpPr>
            <p:nvPr/>
          </p:nvSpPr>
          <p:spPr bwMode="auto">
            <a:xfrm>
              <a:off x="1300246" y="3219733"/>
              <a:ext cx="1740326" cy="52355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pPr algn="ctr"/>
              <a:r>
                <a:rPr lang="en-US" altLang="ko-KR" sz="1600" b="1" dirty="0">
                  <a:ln w="3175">
                    <a:noFill/>
                  </a:ln>
                  <a:latin typeface="+mj-lt"/>
                  <a:ea typeface="맑은 고딕" pitchFamily="50" charset="-127"/>
                </a:rPr>
                <a:t>Overall feedback for doctors</a:t>
              </a:r>
            </a:p>
          </p:txBody>
        </p:sp>
        <p:sp>
          <p:nvSpPr>
            <p:cNvPr id="65" name="타원 64"/>
            <p:cNvSpPr/>
            <p:nvPr/>
          </p:nvSpPr>
          <p:spPr>
            <a:xfrm>
              <a:off x="655092" y="3078939"/>
              <a:ext cx="576064" cy="576064"/>
            </a:xfrm>
            <a:prstGeom prst="ellipse">
              <a:avLst/>
            </a:prstGeom>
            <a:noFill/>
            <a:ln w="28575">
              <a:solidFill>
                <a:srgbClr val="F182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b="1">
                <a:latin typeface="+mj-lt"/>
                <a:ea typeface="맑은 고딕" pitchFamily="50" charset="-127"/>
              </a:endParaRPr>
            </a:p>
          </p:txBody>
        </p:sp>
        <p:sp>
          <p:nvSpPr>
            <p:cNvPr id="66" name="TextBox 13"/>
            <p:cNvSpPr txBox="1">
              <a:spLocks noChangeArrowheads="1"/>
            </p:cNvSpPr>
            <p:nvPr/>
          </p:nvSpPr>
          <p:spPr bwMode="auto">
            <a:xfrm>
              <a:off x="688888" y="3128444"/>
              <a:ext cx="508473" cy="477054"/>
            </a:xfrm>
            <a:prstGeom prst="rect">
              <a:avLst/>
            </a:prstGeom>
            <a:noFill/>
            <a:ln w="9525">
              <a:noFill/>
              <a:miter lim="800000"/>
              <a:headEnd/>
              <a:tailEnd/>
            </a:ln>
          </p:spPr>
          <p:txBody>
            <a:bodyPr wrap="none">
              <a:spAutoFit/>
            </a:bodyPr>
            <a:lstStyle/>
            <a:p>
              <a:pPr algn="ctr"/>
              <a:r>
                <a:rPr lang="en-US" altLang="ko-KR" sz="2500" b="1" dirty="0">
                  <a:ln w="3175">
                    <a:noFill/>
                  </a:ln>
                  <a:solidFill>
                    <a:srgbClr val="F1820C"/>
                  </a:solidFill>
                  <a:latin typeface="+mj-lt"/>
                  <a:ea typeface="맑은 고딕" pitchFamily="50" charset="-127"/>
                </a:rPr>
                <a:t>03</a:t>
              </a:r>
              <a:endParaRPr lang="ko-KR" altLang="en-US" sz="2500" b="1" dirty="0">
                <a:ln w="3175">
                  <a:noFill/>
                </a:ln>
                <a:solidFill>
                  <a:srgbClr val="F1820C"/>
                </a:solidFill>
                <a:latin typeface="+mj-lt"/>
                <a:ea typeface="맑은 고딕" pitchFamily="50" charset="-127"/>
              </a:endParaRPr>
            </a:p>
          </p:txBody>
        </p:sp>
      </p:grpSp>
      <p:grpSp>
        <p:nvGrpSpPr>
          <p:cNvPr id="8" name="그룹 7">
            <a:extLst>
              <a:ext uri="{FF2B5EF4-FFF2-40B4-BE49-F238E27FC236}">
                <a16:creationId xmlns:a16="http://schemas.microsoft.com/office/drawing/2014/main" id="{7DE3B05A-04EF-469B-B19B-B1BD36561FEE}"/>
              </a:ext>
            </a:extLst>
          </p:cNvPr>
          <p:cNvGrpSpPr/>
          <p:nvPr/>
        </p:nvGrpSpPr>
        <p:grpSpPr>
          <a:xfrm>
            <a:off x="655092" y="4409415"/>
            <a:ext cx="3052812" cy="682497"/>
            <a:chOff x="655092" y="4031376"/>
            <a:chExt cx="2489381" cy="730312"/>
          </a:xfrm>
        </p:grpSpPr>
        <p:sp>
          <p:nvSpPr>
            <p:cNvPr id="77" name="Text Box 5"/>
            <p:cNvSpPr txBox="1">
              <a:spLocks noChangeArrowheads="1"/>
            </p:cNvSpPr>
            <p:nvPr/>
          </p:nvSpPr>
          <p:spPr bwMode="auto">
            <a:xfrm>
              <a:off x="1300246" y="4190042"/>
              <a:ext cx="1844227" cy="57164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pPr algn="ctr"/>
              <a:r>
                <a:rPr lang="en-US" altLang="ko-KR" sz="1800" b="1" dirty="0">
                  <a:ln w="3175">
                    <a:noFill/>
                  </a:ln>
                  <a:latin typeface="+mj-lt"/>
                  <a:ea typeface="맑은 고딕" pitchFamily="50" charset="-127"/>
                </a:rPr>
                <a:t>Bed occupancy for doctors</a:t>
              </a:r>
            </a:p>
          </p:txBody>
        </p:sp>
        <p:sp>
          <p:nvSpPr>
            <p:cNvPr id="75" name="타원 74"/>
            <p:cNvSpPr/>
            <p:nvPr/>
          </p:nvSpPr>
          <p:spPr>
            <a:xfrm>
              <a:off x="655092" y="4031376"/>
              <a:ext cx="576064" cy="576064"/>
            </a:xfrm>
            <a:prstGeom prst="ellipse">
              <a:avLst/>
            </a:prstGeom>
            <a:noFill/>
            <a:ln w="28575">
              <a:solidFill>
                <a:srgbClr val="235B6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b="1">
                <a:latin typeface="+mj-lt"/>
                <a:ea typeface="맑은 고딕" pitchFamily="50" charset="-127"/>
              </a:endParaRPr>
            </a:p>
          </p:txBody>
        </p:sp>
        <p:sp>
          <p:nvSpPr>
            <p:cNvPr id="76" name="TextBox 13"/>
            <p:cNvSpPr txBox="1">
              <a:spLocks noChangeArrowheads="1"/>
            </p:cNvSpPr>
            <p:nvPr/>
          </p:nvSpPr>
          <p:spPr bwMode="auto">
            <a:xfrm>
              <a:off x="688888" y="4080881"/>
              <a:ext cx="492288" cy="421929"/>
            </a:xfrm>
            <a:prstGeom prst="rect">
              <a:avLst/>
            </a:prstGeom>
            <a:noFill/>
            <a:ln w="9525">
              <a:noFill/>
              <a:miter lim="800000"/>
              <a:headEnd/>
              <a:tailEnd/>
            </a:ln>
          </p:spPr>
          <p:txBody>
            <a:bodyPr wrap="square">
              <a:spAutoFit/>
            </a:bodyPr>
            <a:lstStyle/>
            <a:p>
              <a:pPr algn="ctr"/>
              <a:r>
                <a:rPr lang="en-US" altLang="ko-KR" sz="2500" b="1" dirty="0">
                  <a:ln w="3175">
                    <a:noFill/>
                  </a:ln>
                  <a:solidFill>
                    <a:srgbClr val="235B62"/>
                  </a:solidFill>
                  <a:latin typeface="+mj-lt"/>
                  <a:ea typeface="맑은 고딕" pitchFamily="50" charset="-127"/>
                </a:rPr>
                <a:t>04</a:t>
              </a:r>
              <a:endParaRPr lang="ko-KR" altLang="en-US" sz="2500" b="1" dirty="0">
                <a:ln w="3175">
                  <a:noFill/>
                </a:ln>
                <a:solidFill>
                  <a:srgbClr val="235B62"/>
                </a:solidFill>
                <a:latin typeface="+mj-lt"/>
                <a:ea typeface="맑은 고딕" pitchFamily="50" charset="-127"/>
              </a:endParaRPr>
            </a:p>
          </p:txBody>
        </p:sp>
      </p:grpSp>
      <p:grpSp>
        <p:nvGrpSpPr>
          <p:cNvPr id="9" name="그룹 8">
            <a:extLst>
              <a:ext uri="{FF2B5EF4-FFF2-40B4-BE49-F238E27FC236}">
                <a16:creationId xmlns:a16="http://schemas.microsoft.com/office/drawing/2014/main" id="{CD2F166E-56AA-4AC5-AEC2-FEA1F525737F}"/>
              </a:ext>
            </a:extLst>
          </p:cNvPr>
          <p:cNvGrpSpPr/>
          <p:nvPr/>
        </p:nvGrpSpPr>
        <p:grpSpPr>
          <a:xfrm>
            <a:off x="655092" y="5419236"/>
            <a:ext cx="2489381" cy="646331"/>
            <a:chOff x="655092" y="4983811"/>
            <a:chExt cx="2489381" cy="602952"/>
          </a:xfrm>
        </p:grpSpPr>
        <p:sp>
          <p:nvSpPr>
            <p:cNvPr id="84" name="Text Box 5"/>
            <p:cNvSpPr txBox="1">
              <a:spLocks noChangeArrowheads="1"/>
            </p:cNvSpPr>
            <p:nvPr/>
          </p:nvSpPr>
          <p:spPr bwMode="auto">
            <a:xfrm>
              <a:off x="1197361" y="5116133"/>
              <a:ext cx="1947112" cy="4706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pPr algn="ctr"/>
              <a:r>
                <a:rPr lang="en-US" altLang="ko-KR" sz="1600" b="1" dirty="0">
                  <a:ln w="3175">
                    <a:noFill/>
                  </a:ln>
                  <a:latin typeface="+mj-lt"/>
                  <a:ea typeface="맑은 고딕" pitchFamily="50" charset="-127"/>
                </a:rPr>
                <a:t>Billing vs Insurance amount</a:t>
              </a:r>
            </a:p>
          </p:txBody>
        </p:sp>
        <p:sp>
          <p:nvSpPr>
            <p:cNvPr id="82" name="타원 81"/>
            <p:cNvSpPr/>
            <p:nvPr/>
          </p:nvSpPr>
          <p:spPr>
            <a:xfrm>
              <a:off x="655092" y="4983811"/>
              <a:ext cx="576064" cy="576064"/>
            </a:xfrm>
            <a:prstGeom prst="ellipse">
              <a:avLst/>
            </a:prstGeom>
            <a:noFill/>
            <a:ln w="28575">
              <a:solidFill>
                <a:srgbClr val="F182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b="1">
                <a:latin typeface="+mj-lt"/>
                <a:ea typeface="맑은 고딕" pitchFamily="50" charset="-127"/>
              </a:endParaRPr>
            </a:p>
          </p:txBody>
        </p:sp>
        <p:sp>
          <p:nvSpPr>
            <p:cNvPr id="83" name="TextBox 13"/>
            <p:cNvSpPr txBox="1">
              <a:spLocks noChangeArrowheads="1"/>
            </p:cNvSpPr>
            <p:nvPr/>
          </p:nvSpPr>
          <p:spPr bwMode="auto">
            <a:xfrm>
              <a:off x="688888" y="5033316"/>
              <a:ext cx="508473" cy="477054"/>
            </a:xfrm>
            <a:prstGeom prst="rect">
              <a:avLst/>
            </a:prstGeom>
            <a:noFill/>
            <a:ln w="9525">
              <a:noFill/>
              <a:miter lim="800000"/>
              <a:headEnd/>
              <a:tailEnd/>
            </a:ln>
          </p:spPr>
          <p:txBody>
            <a:bodyPr wrap="none">
              <a:spAutoFit/>
            </a:bodyPr>
            <a:lstStyle/>
            <a:p>
              <a:pPr algn="ctr"/>
              <a:r>
                <a:rPr lang="en-US" altLang="ko-KR" sz="2500" b="1" dirty="0">
                  <a:ln w="3175">
                    <a:noFill/>
                  </a:ln>
                  <a:solidFill>
                    <a:srgbClr val="F1820C"/>
                  </a:solidFill>
                  <a:latin typeface="+mj-lt"/>
                  <a:ea typeface="맑은 고딕" pitchFamily="50" charset="-127"/>
                </a:rPr>
                <a:t>05</a:t>
              </a:r>
              <a:endParaRPr lang="ko-KR" altLang="en-US" sz="2500" b="1" dirty="0">
                <a:ln w="3175">
                  <a:noFill/>
                </a:ln>
                <a:solidFill>
                  <a:srgbClr val="F1820C"/>
                </a:solidFill>
                <a:latin typeface="+mj-lt"/>
                <a:ea typeface="맑은 고딕" pitchFamily="50" charset="-127"/>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C741"/>
        </a:solidFill>
        <a:effectLst/>
      </p:bgPr>
    </p:bg>
    <p:spTree>
      <p:nvGrpSpPr>
        <p:cNvPr id="1" name=""/>
        <p:cNvGrpSpPr/>
        <p:nvPr/>
      </p:nvGrpSpPr>
      <p:grpSpPr>
        <a:xfrm>
          <a:off x="0" y="0"/>
          <a:ext cx="0" cy="0"/>
          <a:chOff x="0" y="0"/>
          <a:chExt cx="0" cy="0"/>
        </a:xfrm>
      </p:grpSpPr>
      <p:cxnSp>
        <p:nvCxnSpPr>
          <p:cNvPr id="5" name="직선 연결선 4"/>
          <p:cNvCxnSpPr>
            <a:cxnSpLocks/>
          </p:cNvCxnSpPr>
          <p:nvPr/>
        </p:nvCxnSpPr>
        <p:spPr>
          <a:xfrm>
            <a:off x="5625310" y="4925389"/>
            <a:ext cx="0" cy="134999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Text Box 5"/>
          <p:cNvSpPr txBox="1">
            <a:spLocks noChangeArrowheads="1"/>
          </p:cNvSpPr>
          <p:nvPr/>
        </p:nvSpPr>
        <p:spPr bwMode="auto">
          <a:xfrm>
            <a:off x="107504" y="44625"/>
            <a:ext cx="3528392" cy="95410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800" b="1" dirty="0">
                <a:solidFill>
                  <a:schemeClr val="bg1"/>
                </a:solidFill>
                <a:effectLst>
                  <a:outerShdw blurRad="50800" dist="50800" dir="5400000" algn="ctr" rotWithShape="0">
                    <a:srgbClr val="000000">
                      <a:alpha val="0"/>
                    </a:srgbClr>
                  </a:outerShdw>
                </a:effectLst>
                <a:latin typeface="+mj-lt"/>
                <a:ea typeface="맑은 고딕" pitchFamily="50" charset="-127"/>
                <a:cs typeface="굴림" pitchFamily="50" charset="-127"/>
              </a:rPr>
              <a:t>PROJECT</a:t>
            </a:r>
          </a:p>
          <a:p>
            <a:pPr lvl="0" algn="ctr" fontAlgn="base">
              <a:spcBef>
                <a:spcPct val="0"/>
              </a:spcBef>
              <a:spcAft>
                <a:spcPct val="0"/>
              </a:spcAft>
            </a:pPr>
            <a:r>
              <a:rPr kumimoji="1" lang="en-US" altLang="ko-KR" sz="2800" b="1" dirty="0">
                <a:solidFill>
                  <a:schemeClr val="bg1"/>
                </a:solidFill>
                <a:effectLst>
                  <a:outerShdw blurRad="50800" dist="50800" dir="5400000" algn="ctr" rotWithShape="0">
                    <a:srgbClr val="000000">
                      <a:alpha val="0"/>
                    </a:srgbClr>
                  </a:outerShdw>
                </a:effectLst>
                <a:latin typeface="+mj-lt"/>
                <a:ea typeface="맑은 고딕" pitchFamily="50" charset="-127"/>
                <a:cs typeface="굴림" pitchFamily="50" charset="-127"/>
              </a:rPr>
              <a:t>OVER VIEW</a:t>
            </a:r>
          </a:p>
        </p:txBody>
      </p:sp>
      <p:sp>
        <p:nvSpPr>
          <p:cNvPr id="8" name="Rectangle 1">
            <a:extLst>
              <a:ext uri="{FF2B5EF4-FFF2-40B4-BE49-F238E27FC236}">
                <a16:creationId xmlns:a16="http://schemas.microsoft.com/office/drawing/2014/main" id="{B6805A49-56CE-63E1-AC06-E967F4A31297}"/>
              </a:ext>
            </a:extLst>
          </p:cNvPr>
          <p:cNvSpPr>
            <a:spLocks noChangeArrowheads="1"/>
          </p:cNvSpPr>
          <p:nvPr/>
        </p:nvSpPr>
        <p:spPr bwMode="auto">
          <a:xfrm rot="10800000" flipV="1">
            <a:off x="0" y="4050066"/>
            <a:ext cx="9144000"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In this project, I used Power BI to analyze Popolo Hospital's patient information. The analysis focused on the following key areas: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Patient information categorized by Patient ID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Billing information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Overall feedback for doctors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Bed occupancy Breakdown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Billing vs. insurance amount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Additionally, I used slicers and various chart types in Power BI to represent insights visually, allowing for interactive and dynamic exploration of the data.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4000" dirty="0"/>
              <a:t>INSIGHTS:</a:t>
            </a:r>
            <a:endParaRPr lang="ko-KR" altLang="en-US" sz="4000" dirty="0"/>
          </a:p>
        </p:txBody>
      </p:sp>
      <p:sp>
        <p:nvSpPr>
          <p:cNvPr id="37" name="내용 개체 틀 36"/>
          <p:cNvSpPr>
            <a:spLocks noGrp="1"/>
          </p:cNvSpPr>
          <p:nvPr>
            <p:ph idx="1"/>
          </p:nvPr>
        </p:nvSpPr>
        <p:spPr/>
        <p:txBody>
          <a:bodyPr>
            <a:normAutofit fontScale="25000" lnSpcReduction="20000"/>
          </a:bodyPr>
          <a:lstStyle/>
          <a:p>
            <a:r>
              <a:rPr lang="en-US" altLang="ko-KR" sz="7200" dirty="0">
                <a:solidFill>
                  <a:srgbClr val="FF0000"/>
                </a:solidFill>
              </a:rPr>
              <a:t>1-Patient information categorized by Patient ID</a:t>
            </a:r>
          </a:p>
          <a:p>
            <a:r>
              <a:rPr lang="en-US" altLang="ko-KR" sz="7200" dirty="0"/>
              <a:t>:-In this project, I used Power BI to analyze Popolo Hospital's patient information, billing, feedback, and bed occupancy. Slicers based on Patient ID were used to retrieve specific patient details, with insights visualized through various chart types.</a:t>
            </a:r>
          </a:p>
          <a:p>
            <a:r>
              <a:rPr lang="en-US" altLang="ko-KR" sz="7200" dirty="0">
                <a:solidFill>
                  <a:srgbClr val="FF0000"/>
                </a:solidFill>
              </a:rPr>
              <a:t>2-Billing information</a:t>
            </a:r>
          </a:p>
          <a:p>
            <a:r>
              <a:rPr lang="en-US" altLang="ko-KR" sz="7200" dirty="0"/>
              <a:t>:-For billing information, I used KPIs to show the billing amount for each patient, sourced from the billing amount column.</a:t>
            </a:r>
          </a:p>
          <a:p>
            <a:r>
              <a:rPr lang="en-US" altLang="ko-KR" sz="7200" dirty="0">
                <a:solidFill>
                  <a:srgbClr val="FF0000"/>
                </a:solidFill>
              </a:rPr>
              <a:t>3-Overall feedback for doctors</a:t>
            </a:r>
          </a:p>
          <a:p>
            <a:r>
              <a:rPr lang="en-US" altLang="ko-KR" sz="7200" dirty="0"/>
              <a:t>:-Utilizing a donut chart, we illustrate doctor feedback distribution, highlighting total feedback counts and each doctor's percentage contribution, facilitating a quick assessment of performance trends.</a:t>
            </a:r>
          </a:p>
          <a:p>
            <a:r>
              <a:rPr lang="en-US" altLang="ko-KR" sz="7200" dirty="0">
                <a:solidFill>
                  <a:srgbClr val="FF0000"/>
                </a:solidFill>
              </a:rPr>
              <a:t>4-Bed occupancy Breakdown </a:t>
            </a:r>
          </a:p>
          <a:p>
            <a:r>
              <a:rPr lang="en-US" altLang="ko-KR" sz="7200" dirty="0"/>
              <a:t>:-Bed occupancy breakdown reveals private wards with the highest occupancy at 3579 beds, followed by general wards, while ICU shows the lowest occupancy at 1193 beds.</a:t>
            </a:r>
          </a:p>
          <a:p>
            <a:r>
              <a:rPr lang="en-US" altLang="ko-KR" sz="7200" dirty="0">
                <a:solidFill>
                  <a:srgbClr val="FF0000"/>
                </a:solidFill>
              </a:rPr>
              <a:t>5-Billing vs. insurance amount</a:t>
            </a:r>
          </a:p>
          <a:p>
            <a:r>
              <a:rPr lang="en-US" altLang="ko-KR" sz="7200" dirty="0"/>
              <a:t>:-When comparing billing and insurance amounts for CT scans, Ultrasounds, MRIs, and Blood Tests, billing exceeds insurance for all, while for X-rays, they are equal.</a:t>
            </a:r>
          </a:p>
          <a:p>
            <a:endParaRPr lang="en-US" altLang="ko-KR" sz="7200" dirty="0"/>
          </a:p>
          <a:p>
            <a:endParaRPr lang="en-US" altLang="ko-KR" dirty="0"/>
          </a:p>
          <a:p>
            <a:endParaRPr lang="en-US" altLang="ko-KR" dirty="0"/>
          </a:p>
          <a:p>
            <a:endParaRPr lang="en-US" altLang="ko-KR" dirty="0"/>
          </a:p>
          <a:p>
            <a:endParaRPr lang="en-US" altLang="ko-KR" dirty="0"/>
          </a:p>
          <a:p>
            <a:endParaRPr lang="en-US" altLang="ko-KR" dirty="0"/>
          </a:p>
          <a:p>
            <a:endParaRPr lang="en-US" altLang="ko-KR" dirty="0"/>
          </a:p>
          <a:p>
            <a:endParaRPr lang="en-US" altLang="ko-KR" dirty="0"/>
          </a:p>
          <a:p>
            <a:endParaRPr lang="en-US" altLang="ko-KR" dirty="0"/>
          </a:p>
          <a:p>
            <a:endParaRPr lang="en-US" altLang="ko-KR" dirty="0"/>
          </a:p>
          <a:p>
            <a:endParaRPr lang="en-US" altLang="ko-KR" dirty="0"/>
          </a:p>
          <a:p>
            <a:r>
              <a:rPr lang="en-US" altLang="ko-KR" dirty="0"/>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CBD669D-FEDF-76AC-437E-BC01F4F0270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504" y="1052736"/>
            <a:ext cx="8856984" cy="5688631"/>
          </a:xfrm>
        </p:spPr>
      </p:pic>
      <p:sp>
        <p:nvSpPr>
          <p:cNvPr id="2" name="제목 1"/>
          <p:cNvSpPr>
            <a:spLocks noGrp="1"/>
          </p:cNvSpPr>
          <p:nvPr>
            <p:ph type="title"/>
          </p:nvPr>
        </p:nvSpPr>
        <p:spPr/>
        <p:txBody>
          <a:bodyPr/>
          <a:lstStyle/>
          <a:p>
            <a:r>
              <a:rPr lang="en-US" altLang="ko-KR" dirty="0"/>
              <a:t>VISUALIZATION:</a:t>
            </a:r>
            <a:endParaRPr lang="ko-KR"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a:solidFill>
                  <a:srgbClr val="F1820C"/>
                </a:solidFill>
              </a:rPr>
              <a:t>T</a:t>
            </a:r>
            <a:r>
              <a:rPr lang="en-US" altLang="ko-KR"/>
              <a:t>HANK YOU</a:t>
            </a:r>
            <a:endParaRPr lang="ko-KR" altLang="en-US" dirty="0"/>
          </a:p>
        </p:txBody>
      </p:sp>
    </p:spTree>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10745</TotalTime>
  <Words>299</Words>
  <Application>Microsoft Office PowerPoint</Application>
  <PresentationFormat>On-screen Show (4:3)</PresentationFormat>
  <Paragraphs>50</Paragraphs>
  <Slides>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 Light</vt:lpstr>
      <vt:lpstr>굴림체</vt:lpstr>
      <vt:lpstr>맑은 고딕</vt:lpstr>
      <vt:lpstr>Office 테마</vt:lpstr>
      <vt:lpstr>Healthcare Data Analysis Project</vt:lpstr>
      <vt:lpstr>PowerPoint Presentation</vt:lpstr>
      <vt:lpstr>PowerPoint Presentation</vt:lpstr>
      <vt:lpstr>INSIGHTS:</vt:lpstr>
      <vt:lpstr>VISUALIZATION: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Basudev pal</cp:lastModifiedBy>
  <cp:revision>1</cp:revision>
  <dcterms:created xsi:type="dcterms:W3CDTF">2010-02-01T08:03:16Z</dcterms:created>
  <dcterms:modified xsi:type="dcterms:W3CDTF">2024-06-08T08:03:24Z</dcterms:modified>
  <cp:category>www.slidemembers.com</cp:category>
</cp:coreProperties>
</file>

<file path=docProps/thumbnail.jpeg>
</file>